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6" r:id="rId3"/>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762" autoAdjust="0"/>
  </p:normalViewPr>
  <p:slideViewPr>
    <p:cSldViewPr snapToGrid="0" snapToObjects="1" showGuides="1">
      <p:cViewPr varScale="1">
        <p:scale>
          <a:sx n="29" d="100"/>
          <a:sy n="29" d="100"/>
        </p:scale>
        <p:origin x="138" y="27"/>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MG\Desktop\Melissa\NVLend\Posters\ados%20post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MG\Desktop\Melissa\NVLend\Posters\ados%20post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r>
              <a:rPr lang="en-US" sz="4000" b="1"/>
              <a:t>Knowledge</a:t>
            </a:r>
            <a:r>
              <a:rPr lang="en-US" sz="4000" b="1" baseline="0"/>
              <a:t> &amp; Comfort</a:t>
            </a:r>
          </a:p>
          <a:p>
            <a:pPr>
              <a:defRPr sz="4000" b="1"/>
            </a:pPr>
            <a:r>
              <a:rPr lang="en-US" sz="2400" b="1" baseline="0"/>
              <a:t>(8 surveyed participants)  </a:t>
            </a:r>
            <a:endParaRPr lang="en-US" sz="2400" b="1"/>
          </a:p>
        </c:rich>
      </c:tx>
      <c:layout>
        <c:manualLayout>
          <c:xMode val="edge"/>
          <c:yMode val="edge"/>
          <c:x val="0.25704322231687704"/>
          <c:y val="2.564102564102564E-2"/>
        </c:manualLayout>
      </c:layout>
      <c:overlay val="0"/>
      <c:spPr>
        <a:noFill/>
        <a:ln>
          <a:noFill/>
        </a:ln>
        <a:effectLst/>
      </c:spPr>
      <c:txPr>
        <a:bodyPr rot="0" spcFirstLastPara="1" vertOverflow="ellipsis" vert="horz" wrap="square" anchor="ctr" anchorCtr="1"/>
        <a:lstStyle/>
        <a:p>
          <a:pPr>
            <a:defRPr sz="4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93818895727641"/>
          <c:y val="0.25261051089544045"/>
          <c:w val="0.87188198650714077"/>
          <c:h val="0.44785350668375756"/>
        </c:manualLayout>
      </c:layout>
      <c:barChart>
        <c:barDir val="col"/>
        <c:grouping val="clustered"/>
        <c:varyColors val="0"/>
        <c:ser>
          <c:idx val="0"/>
          <c:order val="0"/>
          <c:tx>
            <c:strRef>
              <c:f>Sheet1!$A$3</c:f>
              <c:strCache>
                <c:ptCount val="1"/>
                <c:pt idx="0">
                  <c:v>Increased Knowledge </c:v>
                </c:pt>
              </c:strCache>
            </c:strRef>
          </c:tx>
          <c:spPr>
            <a:solidFill>
              <a:schemeClr val="accent1"/>
            </a:solidFill>
            <a:ln>
              <a:noFill/>
            </a:ln>
            <a:effectLst/>
          </c:spPr>
          <c:invertIfNegative val="0"/>
          <c:cat>
            <c:strRef>
              <c:f>Sheet1!$B$1:$D$2</c:f>
              <c:strCache>
                <c:ptCount val="3"/>
                <c:pt idx="0">
                  <c:v>Dissatisfied </c:v>
                </c:pt>
                <c:pt idx="1">
                  <c:v>Average</c:v>
                </c:pt>
                <c:pt idx="2">
                  <c:v>Satisfied</c:v>
                </c:pt>
              </c:strCache>
              <c:extLst/>
            </c:strRef>
          </c:cat>
          <c:val>
            <c:numRef>
              <c:f>Sheet1!$B$3:$D$3</c:f>
              <c:numCache>
                <c:formatCode>General</c:formatCode>
                <c:ptCount val="3"/>
                <c:pt idx="0">
                  <c:v>0</c:v>
                </c:pt>
                <c:pt idx="1">
                  <c:v>1</c:v>
                </c:pt>
                <c:pt idx="2">
                  <c:v>7</c:v>
                </c:pt>
              </c:numCache>
            </c:numRef>
          </c:val>
          <c:extLst>
            <c:ext xmlns:c16="http://schemas.microsoft.com/office/drawing/2014/chart" uri="{C3380CC4-5D6E-409C-BE32-E72D297353CC}">
              <c16:uniqueId val="{00000000-AEAF-4E33-B0D6-8DF7547B1C56}"/>
            </c:ext>
          </c:extLst>
        </c:ser>
        <c:ser>
          <c:idx val="1"/>
          <c:order val="1"/>
          <c:tx>
            <c:strRef>
              <c:f>Sheet1!$A$4</c:f>
              <c:strCache>
                <c:ptCount val="1"/>
                <c:pt idx="0">
                  <c:v>Increased Comfort </c:v>
                </c:pt>
              </c:strCache>
            </c:strRef>
          </c:tx>
          <c:spPr>
            <a:solidFill>
              <a:schemeClr val="accent2"/>
            </a:solidFill>
            <a:ln>
              <a:noFill/>
            </a:ln>
            <a:effectLst/>
          </c:spPr>
          <c:invertIfNegative val="0"/>
          <c:cat>
            <c:strRef>
              <c:f>Sheet1!$B$1:$D$2</c:f>
              <c:strCache>
                <c:ptCount val="3"/>
                <c:pt idx="0">
                  <c:v>Dissatisfied </c:v>
                </c:pt>
                <c:pt idx="1">
                  <c:v>Average</c:v>
                </c:pt>
                <c:pt idx="2">
                  <c:v>Satisfied</c:v>
                </c:pt>
              </c:strCache>
              <c:extLst/>
            </c:strRef>
          </c:cat>
          <c:val>
            <c:numRef>
              <c:f>Sheet1!$B$4:$D$4</c:f>
              <c:numCache>
                <c:formatCode>General</c:formatCode>
                <c:ptCount val="3"/>
                <c:pt idx="0">
                  <c:v>0</c:v>
                </c:pt>
                <c:pt idx="1">
                  <c:v>2</c:v>
                </c:pt>
                <c:pt idx="2">
                  <c:v>6</c:v>
                </c:pt>
              </c:numCache>
            </c:numRef>
          </c:val>
          <c:extLst>
            <c:ext xmlns:c16="http://schemas.microsoft.com/office/drawing/2014/chart" uri="{C3380CC4-5D6E-409C-BE32-E72D297353CC}">
              <c16:uniqueId val="{00000001-AEAF-4E33-B0D6-8DF7547B1C56}"/>
            </c:ext>
          </c:extLst>
        </c:ser>
        <c:dLbls>
          <c:showLegendKey val="0"/>
          <c:showVal val="0"/>
          <c:showCatName val="0"/>
          <c:showSerName val="0"/>
          <c:showPercent val="0"/>
          <c:showBubbleSize val="0"/>
        </c:dLbls>
        <c:gapWidth val="219"/>
        <c:overlap val="-27"/>
        <c:axId val="442954464"/>
        <c:axId val="442955448"/>
      </c:barChart>
      <c:catAx>
        <c:axId val="44295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442955448"/>
        <c:crosses val="autoZero"/>
        <c:auto val="1"/>
        <c:lblAlgn val="ctr"/>
        <c:lblOffset val="100"/>
        <c:noMultiLvlLbl val="0"/>
      </c:catAx>
      <c:valAx>
        <c:axId val="442955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44295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4000" b="1" i="0" u="none" strike="noStrike" kern="1200" spc="0" baseline="0">
                <a:solidFill>
                  <a:sysClr val="windowText" lastClr="000000">
                    <a:lumMod val="65000"/>
                    <a:lumOff val="35000"/>
                  </a:sysClr>
                </a:solidFill>
                <a:latin typeface="+mn-lt"/>
                <a:ea typeface="+mn-ea"/>
                <a:cs typeface="+mn-cs"/>
              </a:defRPr>
            </a:pPr>
            <a:r>
              <a:rPr lang="en-US" sz="4000" b="1" dirty="0"/>
              <a:t>Videos &amp; Discussions</a:t>
            </a:r>
          </a:p>
          <a:p>
            <a:pPr marL="0" marR="0" lvl="0" indent="0" algn="ctr" defTabSz="914400" rtl="0" eaLnBrk="1" fontAlgn="auto" latinLnBrk="0" hangingPunct="1">
              <a:lnSpc>
                <a:spcPct val="100000"/>
              </a:lnSpc>
              <a:spcBef>
                <a:spcPts val="0"/>
              </a:spcBef>
              <a:spcAft>
                <a:spcPts val="0"/>
              </a:spcAft>
              <a:buClrTx/>
              <a:buSzTx/>
              <a:buFontTx/>
              <a:buNone/>
              <a:tabLst/>
              <a:defRPr sz="4000" b="1">
                <a:solidFill>
                  <a:sysClr val="windowText" lastClr="000000">
                    <a:lumMod val="65000"/>
                    <a:lumOff val="35000"/>
                  </a:sysClr>
                </a:solidFill>
              </a:defRPr>
            </a:pPr>
            <a:r>
              <a:rPr lang="en-US" sz="2000" b="1" dirty="0"/>
              <a:t> </a:t>
            </a:r>
            <a:r>
              <a:rPr lang="en-US" sz="2400" b="1" i="0" baseline="0" dirty="0">
                <a:effectLst/>
              </a:rPr>
              <a:t>(8 surveyed participants)  </a:t>
            </a:r>
            <a:endParaRPr lang="en-US" sz="2400" b="1"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40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9.3358552172043252E-2"/>
          <c:y val="0.2404162253602368"/>
          <c:w val="0.8693688546689744"/>
          <c:h val="0.49312279563914357"/>
        </c:manualLayout>
      </c:layout>
      <c:barChart>
        <c:barDir val="col"/>
        <c:grouping val="clustered"/>
        <c:varyColors val="0"/>
        <c:ser>
          <c:idx val="0"/>
          <c:order val="0"/>
          <c:tx>
            <c:strRef>
              <c:f>Sheet1!$A$9</c:f>
              <c:strCache>
                <c:ptCount val="1"/>
                <c:pt idx="0">
                  <c:v>Watching an ADOS</c:v>
                </c:pt>
              </c:strCache>
            </c:strRef>
          </c:tx>
          <c:spPr>
            <a:solidFill>
              <a:schemeClr val="accent1"/>
            </a:solidFill>
            <a:ln>
              <a:noFill/>
            </a:ln>
            <a:effectLst/>
          </c:spPr>
          <c:invertIfNegative val="0"/>
          <c:cat>
            <c:strRef>
              <c:f>Sheet1!$B$8:$D$8</c:f>
              <c:strCache>
                <c:ptCount val="3"/>
                <c:pt idx="0">
                  <c:v>Dissatisfied </c:v>
                </c:pt>
                <c:pt idx="1">
                  <c:v>Average</c:v>
                </c:pt>
                <c:pt idx="2">
                  <c:v>Satisfied</c:v>
                </c:pt>
              </c:strCache>
            </c:strRef>
          </c:cat>
          <c:val>
            <c:numRef>
              <c:f>Sheet1!$B$9:$D$9</c:f>
              <c:numCache>
                <c:formatCode>General</c:formatCode>
                <c:ptCount val="3"/>
                <c:pt idx="0">
                  <c:v>0</c:v>
                </c:pt>
                <c:pt idx="1">
                  <c:v>2</c:v>
                </c:pt>
                <c:pt idx="2">
                  <c:v>6</c:v>
                </c:pt>
              </c:numCache>
            </c:numRef>
          </c:val>
          <c:extLst>
            <c:ext xmlns:c16="http://schemas.microsoft.com/office/drawing/2014/chart" uri="{C3380CC4-5D6E-409C-BE32-E72D297353CC}">
              <c16:uniqueId val="{00000000-B66C-4E73-B7C6-585B8ABFC049}"/>
            </c:ext>
          </c:extLst>
        </c:ser>
        <c:ser>
          <c:idx val="1"/>
          <c:order val="1"/>
          <c:tx>
            <c:strRef>
              <c:f>Sheet1!$A$10</c:f>
              <c:strCache>
                <c:ptCount val="1"/>
                <c:pt idx="0">
                  <c:v>Disscussions</c:v>
                </c:pt>
              </c:strCache>
            </c:strRef>
          </c:tx>
          <c:spPr>
            <a:solidFill>
              <a:schemeClr val="accent2"/>
            </a:solidFill>
            <a:ln>
              <a:noFill/>
            </a:ln>
            <a:effectLst/>
          </c:spPr>
          <c:invertIfNegative val="0"/>
          <c:cat>
            <c:strRef>
              <c:f>Sheet1!$B$8:$D$8</c:f>
              <c:strCache>
                <c:ptCount val="3"/>
                <c:pt idx="0">
                  <c:v>Dissatisfied </c:v>
                </c:pt>
                <c:pt idx="1">
                  <c:v>Average</c:v>
                </c:pt>
                <c:pt idx="2">
                  <c:v>Satisfied</c:v>
                </c:pt>
              </c:strCache>
            </c:strRef>
          </c:cat>
          <c:val>
            <c:numRef>
              <c:f>Sheet1!$B$10:$D$10</c:f>
              <c:numCache>
                <c:formatCode>General</c:formatCode>
                <c:ptCount val="3"/>
                <c:pt idx="0">
                  <c:v>0</c:v>
                </c:pt>
                <c:pt idx="1">
                  <c:v>2</c:v>
                </c:pt>
                <c:pt idx="2">
                  <c:v>6</c:v>
                </c:pt>
              </c:numCache>
            </c:numRef>
          </c:val>
          <c:extLst>
            <c:ext xmlns:c16="http://schemas.microsoft.com/office/drawing/2014/chart" uri="{C3380CC4-5D6E-409C-BE32-E72D297353CC}">
              <c16:uniqueId val="{00000001-B66C-4E73-B7C6-585B8ABFC049}"/>
            </c:ext>
          </c:extLst>
        </c:ser>
        <c:dLbls>
          <c:showLegendKey val="0"/>
          <c:showVal val="0"/>
          <c:showCatName val="0"/>
          <c:showSerName val="0"/>
          <c:showPercent val="0"/>
          <c:showBubbleSize val="0"/>
        </c:dLbls>
        <c:gapWidth val="219"/>
        <c:overlap val="-27"/>
        <c:axId val="327236224"/>
        <c:axId val="327238520"/>
      </c:barChart>
      <c:catAx>
        <c:axId val="32723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27238520"/>
        <c:crosses val="autoZero"/>
        <c:auto val="1"/>
        <c:lblAlgn val="ctr"/>
        <c:lblOffset val="100"/>
        <c:noMultiLvlLbl val="0"/>
      </c:catAx>
      <c:valAx>
        <c:axId val="32723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crossAx val="327236224"/>
        <c:crosses val="autoZero"/>
        <c:crossBetween val="between"/>
      </c:valAx>
      <c:spPr>
        <a:noFill/>
        <a:ln>
          <a:noFill/>
        </a:ln>
        <a:effectLst/>
      </c:spPr>
    </c:plotArea>
    <c:legend>
      <c:legendPos val="b"/>
      <c:layout>
        <c:manualLayout>
          <c:xMode val="edge"/>
          <c:yMode val="edge"/>
          <c:x val="9.9496203673884176E-2"/>
          <c:y val="0.89257950819826182"/>
          <c:w val="0.79852275310829945"/>
          <c:h val="0.10742049180173818"/>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11/7/2019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9035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3" name="Table 32">
            <a:extLst>
              <a:ext uri="{FF2B5EF4-FFF2-40B4-BE49-F238E27FC236}">
                <a16:creationId xmlns:a16="http://schemas.microsoft.com/office/drawing/2014/main" id="{51F6E1DE-3038-D348-B243-6638F96B5BD2}"/>
              </a:ext>
            </a:extLst>
          </p:cNvPr>
          <p:cNvGraphicFramePr>
            <a:graphicFrameLocks noGrp="1"/>
          </p:cNvGraphicFramePr>
          <p:nvPr userDrawn="1">
            <p:extLst>
              <p:ext uri="{D42A27DB-BD31-4B8C-83A1-F6EECF244321}">
                <p14:modId xmlns:p14="http://schemas.microsoft.com/office/powerpoint/2010/main" val="3081578541"/>
              </p:ext>
            </p:extLst>
          </p:nvPr>
        </p:nvGraphicFramePr>
        <p:xfrm>
          <a:off x="-6404644" y="23446"/>
          <a:ext cx="6099844" cy="21945600"/>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4959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11714">
                <a:tc gridSpan="2">
                  <a:txBody>
                    <a:bodyPr/>
                    <a:lstStyle/>
                    <a:p>
                      <a:pPr defTabSz="3765639"/>
                      <a:r>
                        <a:rPr lang="en-US" sz="1400" i="0" dirty="0">
                          <a:solidFill>
                            <a:srgbClr val="D9D9D9"/>
                          </a:solidFill>
                          <a:latin typeface="Arial"/>
                          <a:cs typeface="Arial"/>
                        </a:rPr>
                        <a:t>This PowerPoint template produces a </a:t>
                      </a:r>
                      <a:r>
                        <a:rPr lang="en-US" sz="1400" b="1" i="0" dirty="0">
                          <a:solidFill>
                            <a:srgbClr val="FFC000"/>
                          </a:solidFill>
                          <a:latin typeface="Arial"/>
                          <a:cs typeface="Arial"/>
                        </a:rPr>
                        <a:t>48x96”</a:t>
                      </a:r>
                      <a:r>
                        <a:rPr lang="en-US" sz="1400" i="0" dirty="0">
                          <a:solidFill>
                            <a:srgbClr val="FFC000"/>
                          </a:solidFill>
                          <a:latin typeface="Arial"/>
                          <a:cs typeface="Arial"/>
                        </a:rPr>
                        <a:t>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5177">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p>
                    <a:p>
                      <a:pPr algn="ctr"/>
                      <a:r>
                        <a:rPr lang="en-US" sz="1400" dirty="0">
                          <a:solidFill>
                            <a:schemeClr val="bg1"/>
                          </a:solidFill>
                          <a:latin typeface="Arial" panose="020B0604020202020204" pitchFamily="34" charset="0"/>
                          <a:cs typeface="Arial" panose="020B0604020202020204" pitchFamily="34" charset="0"/>
                        </a:rPr>
                        <a:t>presentation poster </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48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84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36 tall x 72 wide</a:t>
                      </a:r>
                    </a:p>
                  </a:txBody>
                  <a:tcPr marL="182880" marT="137160">
                    <a:solidFill>
                      <a:srgbClr val="010101"/>
                    </a:solidFill>
                  </a:tcPr>
                </a:tc>
                <a:extLst>
                  <a:ext uri="{0D108BD9-81ED-4DB2-BD59-A6C34878D82A}">
                    <a16:rowId xmlns:a16="http://schemas.microsoft.com/office/drawing/2014/main" val="10008"/>
                  </a:ext>
                </a:extLst>
              </a:tr>
              <a:tr h="3052245">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74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3446">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851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18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6088">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46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482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4" name="Table 33">
            <a:extLst>
              <a:ext uri="{FF2B5EF4-FFF2-40B4-BE49-F238E27FC236}">
                <a16:creationId xmlns:a16="http://schemas.microsoft.com/office/drawing/2014/main" id="{74E59F75-101F-E64C-9D73-208C5745B1FA}"/>
              </a:ext>
            </a:extLst>
          </p:cNvPr>
          <p:cNvGraphicFramePr>
            <a:graphicFrameLocks noGrp="1"/>
          </p:cNvGraphicFramePr>
          <p:nvPr userDrawn="1">
            <p:extLst>
              <p:ext uri="{D42A27DB-BD31-4B8C-83A1-F6EECF244321}">
                <p14:modId xmlns:p14="http://schemas.microsoft.com/office/powerpoint/2010/main" val="2080183401"/>
              </p:ext>
            </p:extLst>
          </p:nvPr>
        </p:nvGraphicFramePr>
        <p:xfrm>
          <a:off x="44086271" y="0"/>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86756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21488400"/>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6000564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CA0181-4CDB-4A57-BF4E-9A47E4C53AF2}"/>
              </a:ext>
            </a:extLst>
          </p:cNvPr>
          <p:cNvSpPr/>
          <p:nvPr/>
        </p:nvSpPr>
        <p:spPr>
          <a:xfrm>
            <a:off x="10515797" y="3509775"/>
            <a:ext cx="22910963" cy="173019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9">
            <a:extLst>
              <a:ext uri="{FF2B5EF4-FFF2-40B4-BE49-F238E27FC236}">
                <a16:creationId xmlns:a16="http://schemas.microsoft.com/office/drawing/2014/main" id="{6112B96D-AB1A-422A-820F-4FD48B664BE5}"/>
              </a:ext>
            </a:extLst>
          </p:cNvPr>
          <p:cNvSpPr>
            <a:spLocks noGrp="1"/>
          </p:cNvSpPr>
          <p:nvPr>
            <p:ph type="body" sz="quarter" idx="10"/>
          </p:nvPr>
        </p:nvSpPr>
        <p:spPr>
          <a:xfrm>
            <a:off x="519192" y="4391487"/>
            <a:ext cx="9750622" cy="9713428"/>
          </a:xfrm>
        </p:spPr>
        <p:txBody>
          <a:bodyPr/>
          <a:lstStyle/>
          <a:p>
            <a:pPr>
              <a:spcBef>
                <a:spcPts val="0"/>
              </a:spcBef>
            </a:pPr>
            <a:r>
              <a:rPr lang="en-US" sz="3600" dirty="0">
                <a:latin typeface="+mn-lt"/>
              </a:rPr>
              <a:t>Former Nevada Leadership Education in Neurodevelopmental Disabilities (</a:t>
            </a:r>
            <a:r>
              <a:rPr lang="en-US" sz="3600" dirty="0" err="1">
                <a:latin typeface="+mn-lt"/>
              </a:rPr>
              <a:t>NvLEND</a:t>
            </a:r>
            <a:r>
              <a:rPr lang="en-US" sz="3600" dirty="0">
                <a:latin typeface="+mn-lt"/>
              </a:rPr>
              <a:t>) trainees </a:t>
            </a:r>
            <a:r>
              <a:rPr lang="en-US" sz="3600" dirty="0">
                <a:solidFill>
                  <a:schemeClr val="tx2"/>
                </a:solidFill>
                <a:latin typeface="+mn-lt"/>
              </a:rPr>
              <a:t>partnered with faculty to form a mentoring experience utilizing the Autism Diagnostic Observation </a:t>
            </a:r>
            <a:r>
              <a:rPr lang="en-US" sz="3600" dirty="0">
                <a:latin typeface="+mn-lt"/>
              </a:rPr>
              <a:t>Schedule, Second Edition (ADOS-2) to collaborate within the guidelines for assessment of autism in school and early intervention settings.  </a:t>
            </a:r>
          </a:p>
          <a:p>
            <a:pPr>
              <a:spcBef>
                <a:spcPts val="0"/>
              </a:spcBef>
            </a:pPr>
            <a:endParaRPr lang="en-US" sz="3600" dirty="0">
              <a:latin typeface="+mn-lt"/>
            </a:endParaRPr>
          </a:p>
          <a:p>
            <a:pPr>
              <a:spcBef>
                <a:spcPts val="0"/>
              </a:spcBef>
            </a:pPr>
            <a:r>
              <a:rPr lang="en-US" sz="3600" dirty="0">
                <a:latin typeface="+mn-lt"/>
              </a:rPr>
              <a:t>Participants included professionals from </a:t>
            </a:r>
            <a:r>
              <a:rPr lang="en-US" sz="3600" dirty="0" err="1">
                <a:latin typeface="+mn-lt"/>
              </a:rPr>
              <a:t>NvLEND</a:t>
            </a:r>
            <a:r>
              <a:rPr lang="en-US" sz="3600" dirty="0">
                <a:latin typeface="+mn-lt"/>
              </a:rPr>
              <a:t>, University Center for Autism and Neurodevelopment, Washoe County School District, and Nevada Early Intervention Programs.   </a:t>
            </a:r>
          </a:p>
          <a:p>
            <a:pPr>
              <a:spcBef>
                <a:spcPts val="0"/>
              </a:spcBef>
            </a:pPr>
            <a:endParaRPr lang="en-US" sz="3600" dirty="0">
              <a:latin typeface="+mn-lt"/>
            </a:endParaRPr>
          </a:p>
          <a:p>
            <a:pPr>
              <a:spcBef>
                <a:spcPts val="0"/>
              </a:spcBef>
            </a:pPr>
            <a:r>
              <a:rPr lang="en-US" sz="3600" dirty="0">
                <a:latin typeface="+mn-lt"/>
              </a:rPr>
              <a:t>Participants all had experience administering or observing ADOS-2 administration, and experience with autism identification. </a:t>
            </a:r>
          </a:p>
          <a:p>
            <a:endParaRPr lang="en-US" sz="3600" dirty="0"/>
          </a:p>
        </p:txBody>
      </p:sp>
      <p:sp>
        <p:nvSpPr>
          <p:cNvPr id="22" name="Text Placeholder 90">
            <a:extLst>
              <a:ext uri="{FF2B5EF4-FFF2-40B4-BE49-F238E27FC236}">
                <a16:creationId xmlns:a16="http://schemas.microsoft.com/office/drawing/2014/main" id="{9210756A-FDC4-4360-BE2D-B2AEF525E486}"/>
              </a:ext>
            </a:extLst>
          </p:cNvPr>
          <p:cNvSpPr>
            <a:spLocks noGrp="1"/>
          </p:cNvSpPr>
          <p:nvPr>
            <p:ph type="body" sz="quarter" idx="11"/>
          </p:nvPr>
        </p:nvSpPr>
        <p:spPr>
          <a:xfrm>
            <a:off x="-1163634" y="3289539"/>
            <a:ext cx="11723687" cy="887389"/>
          </a:xfrm>
        </p:spPr>
        <p:txBody>
          <a:bodyPr/>
          <a:lstStyle/>
          <a:p>
            <a:r>
              <a:rPr lang="en-US" sz="4738" dirty="0">
                <a:solidFill>
                  <a:schemeClr val="accent1">
                    <a:lumMod val="50000"/>
                  </a:schemeClr>
                </a:solidFill>
              </a:rPr>
              <a:t>PURPOSE</a:t>
            </a:r>
          </a:p>
        </p:txBody>
      </p:sp>
      <p:sp>
        <p:nvSpPr>
          <p:cNvPr id="23" name="Text Placeholder 91">
            <a:extLst>
              <a:ext uri="{FF2B5EF4-FFF2-40B4-BE49-F238E27FC236}">
                <a16:creationId xmlns:a16="http://schemas.microsoft.com/office/drawing/2014/main" id="{595E5D29-2501-4A22-AFFD-1AD8FAEC269A}"/>
              </a:ext>
            </a:extLst>
          </p:cNvPr>
          <p:cNvSpPr txBox="1">
            <a:spLocks/>
          </p:cNvSpPr>
          <p:nvPr/>
        </p:nvSpPr>
        <p:spPr>
          <a:xfrm>
            <a:off x="33873470" y="4541938"/>
            <a:ext cx="9260413" cy="6230080"/>
          </a:xfrm>
          <a:prstGeom prst="rect">
            <a:avLst/>
          </a:prstGeom>
        </p:spPr>
        <p:txBody>
          <a:bodyPr/>
          <a:lst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indent="0">
              <a:buNone/>
            </a:pPr>
            <a:r>
              <a:rPr lang="en-US" sz="3600" dirty="0">
                <a:solidFill>
                  <a:schemeClr val="tx2"/>
                </a:solidFill>
              </a:rPr>
              <a:t>Early Intervention programs and school systems have unique processes and limitations.  Settings and autism assessment teams differ between early intervention programs and school systems. </a:t>
            </a:r>
          </a:p>
          <a:p>
            <a:pPr marL="0" indent="0">
              <a:spcBef>
                <a:spcPts val="0"/>
              </a:spcBef>
              <a:buNone/>
            </a:pPr>
            <a:endParaRPr lang="en-US" sz="3600" dirty="0">
              <a:solidFill>
                <a:schemeClr val="tx2"/>
              </a:solidFill>
            </a:endParaRPr>
          </a:p>
          <a:p>
            <a:pPr marL="0" indent="0">
              <a:spcBef>
                <a:spcPts val="0"/>
              </a:spcBef>
              <a:buNone/>
            </a:pPr>
            <a:r>
              <a:rPr lang="en-US" sz="3600" dirty="0">
                <a:solidFill>
                  <a:schemeClr val="tx2"/>
                </a:solidFill>
              </a:rPr>
              <a:t>In Nevada, early intervention programs use the Diagnostic and Statistical Manual, Fifth Edition (DSM-5) along with ADOS-2 classification. Nevada criteria for special education eligibility are different than the DSM-5 criteria.  </a:t>
            </a:r>
          </a:p>
          <a:p>
            <a:pPr marL="0" indent="0">
              <a:buNone/>
            </a:pPr>
            <a:endParaRPr lang="en-US" sz="3600" dirty="0"/>
          </a:p>
          <a:p>
            <a:pPr marL="0" indent="0"/>
            <a:endParaRPr lang="en-US" sz="3600" dirty="0"/>
          </a:p>
          <a:p>
            <a:endParaRPr lang="en-US" sz="3600" dirty="0"/>
          </a:p>
          <a:p>
            <a:endParaRPr lang="en-US" sz="3600" dirty="0"/>
          </a:p>
          <a:p>
            <a:endParaRPr lang="en-US" sz="3600" dirty="0"/>
          </a:p>
        </p:txBody>
      </p:sp>
      <p:sp>
        <p:nvSpPr>
          <p:cNvPr id="24" name="Text Placeholder 92">
            <a:extLst>
              <a:ext uri="{FF2B5EF4-FFF2-40B4-BE49-F238E27FC236}">
                <a16:creationId xmlns:a16="http://schemas.microsoft.com/office/drawing/2014/main" id="{798B8CF4-08E3-40CF-833A-5134158C230D}"/>
              </a:ext>
            </a:extLst>
          </p:cNvPr>
          <p:cNvSpPr>
            <a:spLocks noGrp="1"/>
          </p:cNvSpPr>
          <p:nvPr>
            <p:ph type="body" sz="quarter" idx="20"/>
          </p:nvPr>
        </p:nvSpPr>
        <p:spPr>
          <a:xfrm>
            <a:off x="32848449" y="3288439"/>
            <a:ext cx="11725540" cy="887709"/>
          </a:xfrm>
        </p:spPr>
        <p:txBody>
          <a:bodyPr/>
          <a:lstStyle/>
          <a:p>
            <a:r>
              <a:rPr lang="en-US" sz="4740" dirty="0">
                <a:solidFill>
                  <a:schemeClr val="accent1">
                    <a:lumMod val="50000"/>
                  </a:schemeClr>
                </a:solidFill>
              </a:rPr>
              <a:t>SYSTEM CHALLENGES</a:t>
            </a:r>
          </a:p>
        </p:txBody>
      </p:sp>
      <p:sp>
        <p:nvSpPr>
          <p:cNvPr id="25" name="Text Placeholder 93">
            <a:extLst>
              <a:ext uri="{FF2B5EF4-FFF2-40B4-BE49-F238E27FC236}">
                <a16:creationId xmlns:a16="http://schemas.microsoft.com/office/drawing/2014/main" id="{4B0276FA-78DB-4FEC-A712-A6B9D9D26BA0}"/>
              </a:ext>
            </a:extLst>
          </p:cNvPr>
          <p:cNvSpPr>
            <a:spLocks noGrp="1"/>
          </p:cNvSpPr>
          <p:nvPr>
            <p:ph type="body" sz="quarter" idx="21"/>
          </p:nvPr>
        </p:nvSpPr>
        <p:spPr>
          <a:xfrm>
            <a:off x="11138895" y="11126340"/>
            <a:ext cx="11047870" cy="9048631"/>
          </a:xfrm>
        </p:spPr>
        <p:txBody>
          <a:bodyPr/>
          <a:lstStyle/>
          <a:p>
            <a:pPr>
              <a:spcBef>
                <a:spcPts val="0"/>
              </a:spcBef>
            </a:pPr>
            <a:r>
              <a:rPr lang="en-US" sz="3600" dirty="0">
                <a:solidFill>
                  <a:schemeClr val="tx2"/>
                </a:solidFill>
                <a:latin typeface="+mn-lt"/>
              </a:rPr>
              <a:t> Activities </a:t>
            </a:r>
          </a:p>
          <a:p>
            <a:pPr lvl="1">
              <a:spcBef>
                <a:spcPts val="0"/>
              </a:spcBef>
              <a:buFont typeface="Wingdings" panose="05000000000000000000" pitchFamily="2" charset="2"/>
              <a:buChar char="§"/>
            </a:pPr>
            <a:r>
              <a:rPr lang="en-US" sz="3600" dirty="0">
                <a:solidFill>
                  <a:schemeClr val="tx2"/>
                </a:solidFill>
                <a:latin typeface="+mn-lt"/>
              </a:rPr>
              <a:t>Discussion of anonymous questions about administration and scoring of ADOS-2 items</a:t>
            </a:r>
          </a:p>
          <a:p>
            <a:pPr lvl="1">
              <a:spcBef>
                <a:spcPts val="0"/>
              </a:spcBef>
              <a:buFont typeface="Wingdings" panose="05000000000000000000" pitchFamily="2" charset="2"/>
              <a:buChar char="§"/>
            </a:pPr>
            <a:r>
              <a:rPr lang="en-US" sz="3600" dirty="0">
                <a:solidFill>
                  <a:schemeClr val="tx2"/>
                </a:solidFill>
                <a:latin typeface="+mn-lt"/>
              </a:rPr>
              <a:t>Viewing of taped and live administration</a:t>
            </a:r>
          </a:p>
          <a:p>
            <a:pPr lvl="1">
              <a:spcBef>
                <a:spcPts val="0"/>
              </a:spcBef>
              <a:buFont typeface="Wingdings" panose="05000000000000000000" pitchFamily="2" charset="2"/>
              <a:buChar char="§"/>
            </a:pPr>
            <a:r>
              <a:rPr lang="en-US" sz="3600" dirty="0">
                <a:solidFill>
                  <a:schemeClr val="tx2"/>
                </a:solidFill>
                <a:latin typeface="+mn-lt"/>
              </a:rPr>
              <a:t>Participants completed self-assessment and reflection</a:t>
            </a:r>
          </a:p>
          <a:p>
            <a:pPr lvl="1">
              <a:spcBef>
                <a:spcPts val="0"/>
              </a:spcBef>
              <a:buFont typeface="Wingdings" panose="05000000000000000000" pitchFamily="2" charset="2"/>
              <a:buChar char="§"/>
            </a:pPr>
            <a:r>
              <a:rPr lang="en-US" sz="3600" dirty="0">
                <a:solidFill>
                  <a:schemeClr val="tx2"/>
                </a:solidFill>
                <a:latin typeface="+mn-lt"/>
              </a:rPr>
              <a:t>Participants given ADOS-2 manuals. </a:t>
            </a:r>
          </a:p>
          <a:p>
            <a:pPr lvl="0">
              <a:spcBef>
                <a:spcPts val="0"/>
              </a:spcBef>
            </a:pPr>
            <a:r>
              <a:rPr lang="en-US" sz="3600" dirty="0">
                <a:solidFill>
                  <a:schemeClr val="tx2"/>
                </a:solidFill>
                <a:latin typeface="+mn-lt"/>
              </a:rPr>
              <a:t>Topics</a:t>
            </a:r>
          </a:p>
          <a:p>
            <a:pPr lvl="1">
              <a:spcBef>
                <a:spcPts val="0"/>
              </a:spcBef>
              <a:buFont typeface="Wingdings" panose="05000000000000000000" pitchFamily="2" charset="2"/>
              <a:buChar char="§"/>
            </a:pPr>
            <a:r>
              <a:rPr lang="en-US" sz="3600" dirty="0">
                <a:solidFill>
                  <a:schemeClr val="tx2"/>
                </a:solidFill>
                <a:latin typeface="+mn-lt"/>
              </a:rPr>
              <a:t>Pre-administration considerations and assessment</a:t>
            </a:r>
          </a:p>
          <a:p>
            <a:pPr lvl="1">
              <a:spcBef>
                <a:spcPts val="0"/>
              </a:spcBef>
              <a:buFont typeface="Wingdings" panose="05000000000000000000" pitchFamily="2" charset="2"/>
              <a:buChar char="§"/>
            </a:pPr>
            <a:r>
              <a:rPr lang="en-US" sz="3600" dirty="0">
                <a:solidFill>
                  <a:schemeClr val="tx2"/>
                </a:solidFill>
                <a:latin typeface="+mn-lt"/>
              </a:rPr>
              <a:t>Testing conditions </a:t>
            </a:r>
          </a:p>
          <a:p>
            <a:pPr lvl="1">
              <a:spcBef>
                <a:spcPts val="0"/>
              </a:spcBef>
              <a:buFont typeface="Wingdings" panose="05000000000000000000" pitchFamily="2" charset="2"/>
              <a:buChar char="§"/>
            </a:pPr>
            <a:r>
              <a:rPr lang="en-US" sz="3600" dirty="0">
                <a:solidFill>
                  <a:schemeClr val="tx2"/>
                </a:solidFill>
                <a:latin typeface="+mn-lt"/>
              </a:rPr>
              <a:t>Selecting correct module, switching modules</a:t>
            </a:r>
          </a:p>
          <a:p>
            <a:pPr lvl="1">
              <a:spcBef>
                <a:spcPts val="0"/>
              </a:spcBef>
              <a:buFont typeface="Wingdings" panose="05000000000000000000" pitchFamily="2" charset="2"/>
              <a:buChar char="§"/>
            </a:pPr>
            <a:r>
              <a:rPr lang="en-US" sz="3600" dirty="0">
                <a:solidFill>
                  <a:schemeClr val="tx2"/>
                </a:solidFill>
                <a:latin typeface="+mn-lt"/>
              </a:rPr>
              <a:t>How to remedy ADOS-2 administration errors; tricky scoring items</a:t>
            </a:r>
          </a:p>
          <a:p>
            <a:pPr lvl="1">
              <a:spcBef>
                <a:spcPts val="0"/>
              </a:spcBef>
              <a:buFont typeface="Wingdings" panose="05000000000000000000" pitchFamily="2" charset="2"/>
              <a:buChar char="§"/>
            </a:pPr>
            <a:r>
              <a:rPr lang="en-US" sz="3600" dirty="0">
                <a:solidFill>
                  <a:schemeClr val="tx2"/>
                </a:solidFill>
                <a:latin typeface="+mn-lt"/>
              </a:rPr>
              <a:t>Using the ADOS-2 with non-native English speakers</a:t>
            </a:r>
          </a:p>
          <a:p>
            <a:pPr lvl="1">
              <a:spcBef>
                <a:spcPts val="0"/>
              </a:spcBef>
              <a:buFont typeface="Wingdings" panose="05000000000000000000" pitchFamily="2" charset="2"/>
              <a:buChar char="§"/>
            </a:pPr>
            <a:r>
              <a:rPr lang="en-US" sz="3600" dirty="0">
                <a:solidFill>
                  <a:schemeClr val="tx2"/>
                </a:solidFill>
                <a:latin typeface="+mn-lt"/>
              </a:rPr>
              <a:t>Developing fidelity and inter-rater reliability scoring.</a:t>
            </a:r>
          </a:p>
        </p:txBody>
      </p:sp>
      <p:sp>
        <p:nvSpPr>
          <p:cNvPr id="26" name="Text Placeholder 94">
            <a:extLst>
              <a:ext uri="{FF2B5EF4-FFF2-40B4-BE49-F238E27FC236}">
                <a16:creationId xmlns:a16="http://schemas.microsoft.com/office/drawing/2014/main" id="{3CB40E1C-A36F-42CD-98AB-CB76FC64BCED}"/>
              </a:ext>
            </a:extLst>
          </p:cNvPr>
          <p:cNvSpPr>
            <a:spLocks noGrp="1"/>
          </p:cNvSpPr>
          <p:nvPr>
            <p:ph type="body" sz="quarter" idx="22"/>
          </p:nvPr>
        </p:nvSpPr>
        <p:spPr>
          <a:xfrm>
            <a:off x="10961036" y="10375565"/>
            <a:ext cx="9849765" cy="887389"/>
          </a:xfrm>
        </p:spPr>
        <p:txBody>
          <a:bodyPr/>
          <a:lstStyle/>
          <a:p>
            <a:r>
              <a:rPr lang="en-US" sz="4738" dirty="0">
                <a:solidFill>
                  <a:schemeClr val="tx2"/>
                </a:solidFill>
                <a:latin typeface="+mj-lt"/>
              </a:rPr>
              <a:t>PROCESS</a:t>
            </a:r>
          </a:p>
        </p:txBody>
      </p:sp>
      <p:sp>
        <p:nvSpPr>
          <p:cNvPr id="30" name="Text Placeholder 98">
            <a:extLst>
              <a:ext uri="{FF2B5EF4-FFF2-40B4-BE49-F238E27FC236}">
                <a16:creationId xmlns:a16="http://schemas.microsoft.com/office/drawing/2014/main" id="{3A1929BF-C409-495E-968A-7D2312E7CA04}"/>
              </a:ext>
            </a:extLst>
          </p:cNvPr>
          <p:cNvSpPr>
            <a:spLocks noGrp="1"/>
          </p:cNvSpPr>
          <p:nvPr>
            <p:ph type="body" sz="quarter" idx="26"/>
          </p:nvPr>
        </p:nvSpPr>
        <p:spPr>
          <a:xfrm>
            <a:off x="22961046" y="11675846"/>
            <a:ext cx="9613872" cy="6759979"/>
          </a:xfrm>
        </p:spPr>
        <p:txBody>
          <a:bodyPr/>
          <a:lstStyle/>
          <a:p>
            <a:pPr marL="571500" indent="-571500">
              <a:buFont typeface="Wingdings" panose="05000000000000000000" pitchFamily="2" charset="2"/>
              <a:buChar char="§"/>
            </a:pPr>
            <a:r>
              <a:rPr lang="en-US" sz="3600" dirty="0">
                <a:solidFill>
                  <a:schemeClr val="tx2"/>
                </a:solidFill>
                <a:latin typeface="+mn-lt"/>
              </a:rPr>
              <a:t>Participants consistently reported:</a:t>
            </a:r>
          </a:p>
          <a:p>
            <a:pPr marL="615448" indent="-615448">
              <a:buFont typeface="Wingdings" panose="05000000000000000000" pitchFamily="2" charset="2"/>
              <a:buChar char="§"/>
            </a:pPr>
            <a:r>
              <a:rPr lang="en-US" sz="3600" dirty="0">
                <a:solidFill>
                  <a:schemeClr val="tx2"/>
                </a:solidFill>
                <a:latin typeface="+mn-lt"/>
              </a:rPr>
              <a:t>Increased confidence in ADOS-2 administration</a:t>
            </a:r>
          </a:p>
          <a:p>
            <a:pPr marL="615448" indent="-615448">
              <a:buFont typeface="Wingdings" panose="05000000000000000000" pitchFamily="2" charset="2"/>
              <a:buChar char="§"/>
            </a:pPr>
            <a:r>
              <a:rPr lang="en-US" sz="3600" dirty="0">
                <a:solidFill>
                  <a:schemeClr val="tx2"/>
                </a:solidFill>
                <a:latin typeface="+mn-lt"/>
              </a:rPr>
              <a:t>Highly valued interdisciplinary mentorship.</a:t>
            </a:r>
          </a:p>
          <a:p>
            <a:pPr marL="571500" indent="-571500">
              <a:buFont typeface="Wingdings" panose="05000000000000000000" pitchFamily="2" charset="2"/>
              <a:buChar char="§"/>
            </a:pPr>
            <a:endParaRPr lang="en-US" sz="3600" dirty="0">
              <a:solidFill>
                <a:schemeClr val="tx2"/>
              </a:solidFill>
              <a:latin typeface="+mn-lt"/>
            </a:endParaRPr>
          </a:p>
          <a:p>
            <a:pPr marL="571500" indent="-571500">
              <a:buFont typeface="Wingdings" panose="05000000000000000000" pitchFamily="2" charset="2"/>
              <a:buChar char="§"/>
            </a:pPr>
            <a:r>
              <a:rPr lang="en-US" sz="3600" dirty="0">
                <a:solidFill>
                  <a:schemeClr val="tx2"/>
                </a:solidFill>
                <a:latin typeface="+mn-lt"/>
              </a:rPr>
              <a:t>Mentors reported:</a:t>
            </a:r>
          </a:p>
          <a:p>
            <a:pPr marL="615448" indent="-615448">
              <a:buFont typeface="Wingdings" panose="05000000000000000000" pitchFamily="2" charset="2"/>
              <a:buChar char="§"/>
            </a:pPr>
            <a:r>
              <a:rPr lang="en-US" sz="3600" dirty="0">
                <a:solidFill>
                  <a:schemeClr val="tx2"/>
                </a:solidFill>
                <a:latin typeface="+mn-lt"/>
              </a:rPr>
              <a:t>Increased enthusiasm for improving training and professional development opportunities in regards to autism assessment </a:t>
            </a:r>
          </a:p>
          <a:p>
            <a:pPr marL="615448" indent="-615448">
              <a:buFont typeface="Wingdings" panose="05000000000000000000" pitchFamily="2" charset="2"/>
              <a:buChar char="§"/>
            </a:pPr>
            <a:r>
              <a:rPr lang="en-US" sz="3600" dirty="0">
                <a:solidFill>
                  <a:schemeClr val="tx2"/>
                </a:solidFill>
                <a:latin typeface="+mn-lt"/>
              </a:rPr>
              <a:t>Increased motivation to improve interagency communication and collaboration.</a:t>
            </a:r>
          </a:p>
        </p:txBody>
      </p:sp>
      <p:sp>
        <p:nvSpPr>
          <p:cNvPr id="31" name="Text Placeholder 99">
            <a:extLst>
              <a:ext uri="{FF2B5EF4-FFF2-40B4-BE49-F238E27FC236}">
                <a16:creationId xmlns:a16="http://schemas.microsoft.com/office/drawing/2014/main" id="{47B1C350-6CC4-432A-AAC9-B6E441EB1809}"/>
              </a:ext>
            </a:extLst>
          </p:cNvPr>
          <p:cNvSpPr>
            <a:spLocks noGrp="1"/>
          </p:cNvSpPr>
          <p:nvPr>
            <p:ph type="body" sz="quarter" idx="27"/>
          </p:nvPr>
        </p:nvSpPr>
        <p:spPr>
          <a:xfrm>
            <a:off x="35322226" y="10505446"/>
            <a:ext cx="6777987" cy="887709"/>
          </a:xfrm>
        </p:spPr>
        <p:txBody>
          <a:bodyPr/>
          <a:lstStyle/>
          <a:p>
            <a:r>
              <a:rPr lang="en-US" sz="4740" dirty="0">
                <a:solidFill>
                  <a:schemeClr val="accent1">
                    <a:lumMod val="50000"/>
                  </a:schemeClr>
                </a:solidFill>
              </a:rPr>
              <a:t>NEXT STEPS</a:t>
            </a:r>
          </a:p>
        </p:txBody>
      </p:sp>
      <p:sp>
        <p:nvSpPr>
          <p:cNvPr id="32" name="Text Placeholder 100">
            <a:extLst>
              <a:ext uri="{FF2B5EF4-FFF2-40B4-BE49-F238E27FC236}">
                <a16:creationId xmlns:a16="http://schemas.microsoft.com/office/drawing/2014/main" id="{2A1F7D20-DC18-4B9C-9ED6-DD998B259763}"/>
              </a:ext>
            </a:extLst>
          </p:cNvPr>
          <p:cNvSpPr>
            <a:spLocks noGrp="1"/>
          </p:cNvSpPr>
          <p:nvPr>
            <p:ph type="body" sz="quarter" idx="28"/>
          </p:nvPr>
        </p:nvSpPr>
        <p:spPr>
          <a:xfrm>
            <a:off x="34067771" y="11529542"/>
            <a:ext cx="9066112" cy="7386638"/>
          </a:xfrm>
        </p:spPr>
        <p:txBody>
          <a:bodyPr/>
          <a:lstStyle/>
          <a:p>
            <a:pPr marL="571500" indent="-571500">
              <a:spcBef>
                <a:spcPts val="0"/>
              </a:spcBef>
              <a:buFont typeface="Arial" panose="020B0604020202020204" pitchFamily="34" charset="0"/>
              <a:buChar char="•"/>
            </a:pPr>
            <a:r>
              <a:rPr lang="en-US" sz="3600" dirty="0">
                <a:latin typeface="+mn-lt"/>
              </a:rPr>
              <a:t>Ongoing mentoring about other aspects of autism assessment</a:t>
            </a:r>
          </a:p>
          <a:p>
            <a:pPr marL="571500" lvl="0" indent="-571500">
              <a:spcBef>
                <a:spcPts val="0"/>
              </a:spcBef>
              <a:buFont typeface="Arial" panose="020B0604020202020204" pitchFamily="34" charset="0"/>
              <a:buChar char="•"/>
            </a:pPr>
            <a:r>
              <a:rPr lang="en-US" sz="3600" dirty="0">
                <a:latin typeface="+mn-lt"/>
              </a:rPr>
              <a:t>Expand </a:t>
            </a:r>
            <a:r>
              <a:rPr lang="en-US" sz="3600" dirty="0">
                <a:solidFill>
                  <a:schemeClr val="tx1"/>
                </a:solidFill>
                <a:latin typeface="+mn-lt"/>
              </a:rPr>
              <a:t>to</a:t>
            </a:r>
            <a:r>
              <a:rPr lang="en-US" sz="3600" dirty="0">
                <a:latin typeface="+mn-lt"/>
              </a:rPr>
              <a:t> include others with special emphasis on professionals in rural communities</a:t>
            </a:r>
          </a:p>
          <a:p>
            <a:pPr marL="571500" lvl="0" indent="-571500">
              <a:spcBef>
                <a:spcPts val="0"/>
              </a:spcBef>
              <a:buFont typeface="Arial" panose="020B0604020202020204" pitchFamily="34" charset="0"/>
              <a:buChar char="•"/>
            </a:pPr>
            <a:r>
              <a:rPr lang="en-US" sz="3600" dirty="0">
                <a:latin typeface="+mn-lt"/>
              </a:rPr>
              <a:t>Develop additional learning materials and continuing education credits for participants</a:t>
            </a:r>
          </a:p>
          <a:p>
            <a:pPr marL="571500" lvl="0" indent="-571500">
              <a:spcBef>
                <a:spcPts val="0"/>
              </a:spcBef>
              <a:buFont typeface="Arial" panose="020B0604020202020204" pitchFamily="34" charset="0"/>
              <a:buChar char="•"/>
            </a:pPr>
            <a:r>
              <a:rPr lang="en-US" sz="3600" dirty="0">
                <a:latin typeface="+mn-lt"/>
              </a:rPr>
              <a:t>Address further considerations for assessment of children in non-native English speaking households</a:t>
            </a:r>
          </a:p>
          <a:p>
            <a:pPr marL="571500" lvl="0" indent="-571500">
              <a:spcBef>
                <a:spcPts val="0"/>
              </a:spcBef>
              <a:buFont typeface="Arial" panose="020B0604020202020204" pitchFamily="34" charset="0"/>
              <a:buChar char="•"/>
            </a:pPr>
            <a:r>
              <a:rPr lang="en-US" sz="3600" dirty="0">
                <a:latin typeface="+mn-lt"/>
              </a:rPr>
              <a:t>Exploration of the impacts of mental health and trauma on the diagnostic process.</a:t>
            </a:r>
          </a:p>
          <a:p>
            <a:pPr>
              <a:spcBef>
                <a:spcPts val="0"/>
              </a:spcBef>
            </a:pPr>
            <a:endParaRPr lang="en-US" sz="3600" dirty="0">
              <a:latin typeface="+mn-lt"/>
            </a:endParaRPr>
          </a:p>
        </p:txBody>
      </p:sp>
      <p:sp>
        <p:nvSpPr>
          <p:cNvPr id="36" name="Text Placeholder 103">
            <a:extLst>
              <a:ext uri="{FF2B5EF4-FFF2-40B4-BE49-F238E27FC236}">
                <a16:creationId xmlns:a16="http://schemas.microsoft.com/office/drawing/2014/main" id="{E93F563C-3021-43C1-B189-84B834105C8C}"/>
              </a:ext>
            </a:extLst>
          </p:cNvPr>
          <p:cNvSpPr txBox="1">
            <a:spLocks/>
          </p:cNvSpPr>
          <p:nvPr/>
        </p:nvSpPr>
        <p:spPr>
          <a:xfrm>
            <a:off x="3972123" y="2336339"/>
            <a:ext cx="37533582" cy="1387372"/>
          </a:xfrm>
          <a:prstGeom prst="rect">
            <a:avLst/>
          </a:prstGeom>
        </p:spPr>
        <p:txBody>
          <a:bodyPr>
            <a:noAutofit/>
          </a:bodyPr>
          <a:lst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indent="0">
              <a:buNone/>
            </a:pPr>
            <a:r>
              <a:rPr lang="en-US" sz="4000" dirty="0">
                <a:latin typeface="+mj-lt"/>
              </a:rPr>
              <a:t>Jan Marson, OTD, </a:t>
            </a:r>
            <a:r>
              <a:rPr lang="en-US" sz="4000" dirty="0" err="1">
                <a:latin typeface="+mj-lt"/>
              </a:rPr>
              <a:t>NvLEND</a:t>
            </a:r>
            <a:r>
              <a:rPr lang="en-US" sz="4000" dirty="0">
                <a:latin typeface="+mj-lt"/>
              </a:rPr>
              <a:t> OT Faculty, Melissa McGovern, MS, </a:t>
            </a:r>
            <a:r>
              <a:rPr lang="en-US" sz="4000" dirty="0" err="1">
                <a:latin typeface="+mj-lt"/>
              </a:rPr>
              <a:t>NvLEND</a:t>
            </a:r>
            <a:r>
              <a:rPr lang="en-US" sz="4000" dirty="0">
                <a:latin typeface="+mj-lt"/>
              </a:rPr>
              <a:t> Trainee, Gwynne </a:t>
            </a:r>
            <a:r>
              <a:rPr lang="en-US" sz="4000" dirty="0" err="1">
                <a:latin typeface="+mj-lt"/>
              </a:rPr>
              <a:t>Partos</a:t>
            </a:r>
            <a:r>
              <a:rPr lang="en-US" sz="4000" dirty="0">
                <a:latin typeface="+mj-lt"/>
              </a:rPr>
              <a:t>, MA, </a:t>
            </a:r>
            <a:r>
              <a:rPr lang="en-US" sz="4000" dirty="0" err="1">
                <a:latin typeface="+mj-lt"/>
              </a:rPr>
              <a:t>NvLEND</a:t>
            </a:r>
            <a:r>
              <a:rPr lang="en-US" sz="4000" dirty="0">
                <a:latin typeface="+mj-lt"/>
              </a:rPr>
              <a:t> Former Trainee, Linde Pirtle, Ed. S, NCSP, </a:t>
            </a:r>
            <a:r>
              <a:rPr lang="en-US" sz="4000" dirty="0" err="1">
                <a:latin typeface="+mj-lt"/>
              </a:rPr>
              <a:t>NvLEND</a:t>
            </a:r>
            <a:r>
              <a:rPr lang="en-US" sz="4000" dirty="0">
                <a:latin typeface="+mj-lt"/>
              </a:rPr>
              <a:t> Former Trainee</a:t>
            </a:r>
          </a:p>
        </p:txBody>
      </p:sp>
      <p:sp>
        <p:nvSpPr>
          <p:cNvPr id="37" name="Text Placeholder 105">
            <a:extLst>
              <a:ext uri="{FF2B5EF4-FFF2-40B4-BE49-F238E27FC236}">
                <a16:creationId xmlns:a16="http://schemas.microsoft.com/office/drawing/2014/main" id="{4ADF17DA-5ACD-4A6E-AC3E-467DB083107B}"/>
              </a:ext>
            </a:extLst>
          </p:cNvPr>
          <p:cNvSpPr txBox="1">
            <a:spLocks/>
          </p:cNvSpPr>
          <p:nvPr/>
        </p:nvSpPr>
        <p:spPr>
          <a:xfrm>
            <a:off x="2940594" y="317792"/>
            <a:ext cx="37533582" cy="2599113"/>
          </a:xfrm>
          <a:prstGeom prst="rect">
            <a:avLst/>
          </a:prstGeom>
        </p:spPr>
        <p:txBody>
          <a:bodyPr>
            <a:normAutofit fontScale="25000" lnSpcReduction="20000"/>
          </a:bodyPr>
          <a:lst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0" indent="0" algn="ctr">
              <a:buNone/>
            </a:pPr>
            <a:r>
              <a:rPr lang="en-US" sz="28800" b="1" dirty="0">
                <a:latin typeface="+mj-lt"/>
              </a:rPr>
              <a:t>Developing an Integrated and Interdisciplinary Understanding of Neurodevelopmental Disorders Through an Autism Diagnostic Lens</a:t>
            </a:r>
            <a:br>
              <a:rPr lang="en-US" dirty="0"/>
            </a:br>
            <a:endParaRPr lang="en-US" dirty="0"/>
          </a:p>
        </p:txBody>
      </p:sp>
      <p:pic>
        <p:nvPicPr>
          <p:cNvPr id="40" name="Picture 39">
            <a:extLst>
              <a:ext uri="{FF2B5EF4-FFF2-40B4-BE49-F238E27FC236}">
                <a16:creationId xmlns:a16="http://schemas.microsoft.com/office/drawing/2014/main" id="{4C50DA42-0DCF-4B5C-A442-9C3D55A9D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282" y="19480981"/>
            <a:ext cx="7299049" cy="1992766"/>
          </a:xfrm>
          <a:prstGeom prst="rect">
            <a:avLst/>
          </a:prstGeom>
        </p:spPr>
      </p:pic>
      <p:pic>
        <p:nvPicPr>
          <p:cNvPr id="41" name="Picture 40">
            <a:extLst>
              <a:ext uri="{FF2B5EF4-FFF2-40B4-BE49-F238E27FC236}">
                <a16:creationId xmlns:a16="http://schemas.microsoft.com/office/drawing/2014/main" id="{5ED98A1C-972E-410D-975D-C26AAAFA42D2}"/>
              </a:ext>
            </a:extLst>
          </p:cNvPr>
          <p:cNvPicPr>
            <a:picLocks noChangeAspect="1"/>
          </p:cNvPicPr>
          <p:nvPr/>
        </p:nvPicPr>
        <p:blipFill>
          <a:blip r:embed="rId4"/>
          <a:stretch>
            <a:fillRect/>
          </a:stretch>
        </p:blipFill>
        <p:spPr>
          <a:xfrm>
            <a:off x="39731843" y="18818143"/>
            <a:ext cx="3547724" cy="2811000"/>
          </a:xfrm>
          <a:prstGeom prst="rect">
            <a:avLst/>
          </a:prstGeom>
          <a:noFill/>
        </p:spPr>
      </p:pic>
      <p:pic>
        <p:nvPicPr>
          <p:cNvPr id="45" name="Picture 44">
            <a:extLst>
              <a:ext uri="{FF2B5EF4-FFF2-40B4-BE49-F238E27FC236}">
                <a16:creationId xmlns:a16="http://schemas.microsoft.com/office/drawing/2014/main" id="{79A13B65-47BF-4E6E-AE45-536DF6620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399" y="42444652"/>
            <a:ext cx="3262402" cy="2513486"/>
          </a:xfrm>
          <a:prstGeom prst="rect">
            <a:avLst/>
          </a:prstGeom>
        </p:spPr>
      </p:pic>
      <p:grpSp>
        <p:nvGrpSpPr>
          <p:cNvPr id="2" name="Group 1">
            <a:extLst>
              <a:ext uri="{FF2B5EF4-FFF2-40B4-BE49-F238E27FC236}">
                <a16:creationId xmlns:a16="http://schemas.microsoft.com/office/drawing/2014/main" id="{45D5D1CA-E64F-4A18-AC90-F4912B59F639}"/>
              </a:ext>
            </a:extLst>
          </p:cNvPr>
          <p:cNvGrpSpPr/>
          <p:nvPr/>
        </p:nvGrpSpPr>
        <p:grpSpPr>
          <a:xfrm>
            <a:off x="-1361433" y="13902060"/>
            <a:ext cx="11869372" cy="5090929"/>
            <a:chOff x="-1361433" y="13973501"/>
            <a:chExt cx="11869372" cy="5090929"/>
          </a:xfrm>
        </p:grpSpPr>
        <p:sp>
          <p:nvSpPr>
            <p:cNvPr id="5" name="TextBox 4">
              <a:extLst>
                <a:ext uri="{FF2B5EF4-FFF2-40B4-BE49-F238E27FC236}">
                  <a16:creationId xmlns:a16="http://schemas.microsoft.com/office/drawing/2014/main" id="{9D35D2E2-942D-44CF-AF01-467A72860191}"/>
                </a:ext>
              </a:extLst>
            </p:cNvPr>
            <p:cNvSpPr txBox="1"/>
            <p:nvPr/>
          </p:nvSpPr>
          <p:spPr>
            <a:xfrm>
              <a:off x="-1361433" y="14424698"/>
              <a:ext cx="11754497" cy="4639732"/>
            </a:xfrm>
            <a:prstGeom prst="rect">
              <a:avLst/>
            </a:prstGeom>
            <a:noFill/>
          </p:spPr>
          <p:txBody>
            <a:bodyPr wrap="square" rtlCol="0">
              <a:spAutoFit/>
            </a:bodyPr>
            <a:lstStyle/>
            <a:p>
              <a:pPr lvl="0"/>
              <a:endParaRPr lang="en-US" sz="3600" dirty="0">
                <a:solidFill>
                  <a:schemeClr val="tx2"/>
                </a:solidFill>
              </a:endParaRPr>
            </a:p>
            <a:p>
              <a:pPr marL="2452458" lvl="1" indent="-571500">
                <a:buFont typeface="Arial" panose="020B0604020202020204" pitchFamily="34" charset="0"/>
                <a:buChar char="•"/>
              </a:pPr>
              <a:r>
                <a:rPr lang="en-US" sz="3600" dirty="0">
                  <a:solidFill>
                    <a:schemeClr val="tx2"/>
                  </a:solidFill>
                </a:rPr>
                <a:t>Benefit to using natural, already established relationships through </a:t>
              </a:r>
              <a:r>
                <a:rPr lang="en-US" sz="3600" dirty="0" err="1">
                  <a:solidFill>
                    <a:schemeClr val="tx2"/>
                  </a:solidFill>
                </a:rPr>
                <a:t>NvLEND</a:t>
              </a:r>
              <a:r>
                <a:rPr lang="en-US" sz="3600" dirty="0">
                  <a:solidFill>
                    <a:schemeClr val="tx2"/>
                  </a:solidFill>
                </a:rPr>
                <a:t> </a:t>
              </a:r>
            </a:p>
            <a:p>
              <a:pPr marL="2452458" lvl="1" indent="-571500">
                <a:buFont typeface="Arial" panose="020B0604020202020204" pitchFamily="34" charset="0"/>
                <a:buChar char="•"/>
              </a:pPr>
              <a:r>
                <a:rPr lang="en-US" sz="3600" dirty="0">
                  <a:solidFill>
                    <a:schemeClr val="tx2"/>
                  </a:solidFill>
                </a:rPr>
                <a:t>Safe environment to ask questions and participate in constructive mentoring</a:t>
              </a:r>
            </a:p>
            <a:p>
              <a:pPr marL="2452458" lvl="1" indent="-571500">
                <a:buFont typeface="Arial" panose="020B0604020202020204" pitchFamily="34" charset="0"/>
                <a:buChar char="•"/>
              </a:pPr>
              <a:r>
                <a:rPr lang="en-US" sz="3600" dirty="0">
                  <a:solidFill>
                    <a:schemeClr val="tx2"/>
                  </a:solidFill>
                </a:rPr>
                <a:t>Emotional support was consistently valued; participants were able to reflect on difficult situations and complex cases.</a:t>
              </a:r>
            </a:p>
          </p:txBody>
        </p:sp>
        <p:sp>
          <p:nvSpPr>
            <p:cNvPr id="51" name="Text Placeholder 90">
              <a:extLst>
                <a:ext uri="{FF2B5EF4-FFF2-40B4-BE49-F238E27FC236}">
                  <a16:creationId xmlns:a16="http://schemas.microsoft.com/office/drawing/2014/main" id="{149B4FE6-FF89-4105-8A60-16BA63EA2F1E}"/>
                </a:ext>
              </a:extLst>
            </p:cNvPr>
            <p:cNvSpPr txBox="1">
              <a:spLocks/>
            </p:cNvSpPr>
            <p:nvPr/>
          </p:nvSpPr>
          <p:spPr>
            <a:xfrm>
              <a:off x="-1215748" y="13973501"/>
              <a:ext cx="11723687" cy="887389"/>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738" dirty="0">
                  <a:solidFill>
                    <a:schemeClr val="accent1">
                      <a:lumMod val="50000"/>
                    </a:schemeClr>
                  </a:solidFill>
                </a:rPr>
                <a:t>THEMES</a:t>
              </a:r>
            </a:p>
          </p:txBody>
        </p:sp>
      </p:grpSp>
      <p:sp>
        <p:nvSpPr>
          <p:cNvPr id="54" name="Text Placeholder 90">
            <a:extLst>
              <a:ext uri="{FF2B5EF4-FFF2-40B4-BE49-F238E27FC236}">
                <a16:creationId xmlns:a16="http://schemas.microsoft.com/office/drawing/2014/main" id="{4B9C8420-DF73-4B04-A644-E744136DCFA4}"/>
              </a:ext>
            </a:extLst>
          </p:cNvPr>
          <p:cNvSpPr txBox="1">
            <a:spLocks/>
          </p:cNvSpPr>
          <p:nvPr/>
        </p:nvSpPr>
        <p:spPr>
          <a:xfrm>
            <a:off x="21798689" y="10468493"/>
            <a:ext cx="11723687" cy="887389"/>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738" dirty="0">
                <a:solidFill>
                  <a:schemeClr val="tx2"/>
                </a:solidFill>
              </a:rPr>
              <a:t>LESSONS LEARNED</a:t>
            </a:r>
          </a:p>
        </p:txBody>
      </p:sp>
      <p:pic>
        <p:nvPicPr>
          <p:cNvPr id="34" name="Picture 33">
            <a:extLst>
              <a:ext uri="{FF2B5EF4-FFF2-40B4-BE49-F238E27FC236}">
                <a16:creationId xmlns:a16="http://schemas.microsoft.com/office/drawing/2014/main" id="{AFE8180A-E0DE-4CDA-9F0B-7FA55A6F07C8}"/>
              </a:ext>
            </a:extLst>
          </p:cNvPr>
          <p:cNvPicPr>
            <a:picLocks noChangeAspect="1"/>
          </p:cNvPicPr>
          <p:nvPr/>
        </p:nvPicPr>
        <p:blipFill>
          <a:blip r:embed="rId6"/>
          <a:stretch>
            <a:fillRect/>
          </a:stretch>
        </p:blipFill>
        <p:spPr>
          <a:xfrm>
            <a:off x="34191056" y="19023482"/>
            <a:ext cx="5294652" cy="2628718"/>
          </a:xfrm>
          <a:prstGeom prst="rect">
            <a:avLst/>
          </a:prstGeom>
          <a:ln>
            <a:noFill/>
          </a:ln>
        </p:spPr>
      </p:pic>
      <p:graphicFrame>
        <p:nvGraphicFramePr>
          <p:cNvPr id="28" name="Chart 27">
            <a:extLst>
              <a:ext uri="{FF2B5EF4-FFF2-40B4-BE49-F238E27FC236}">
                <a16:creationId xmlns:a16="http://schemas.microsoft.com/office/drawing/2014/main" id="{F9F8EA28-229D-4F87-AA91-D41613D04DE4}"/>
              </a:ext>
            </a:extLst>
          </p:cNvPr>
          <p:cNvGraphicFramePr>
            <a:graphicFrameLocks/>
          </p:cNvGraphicFramePr>
          <p:nvPr>
            <p:extLst>
              <p:ext uri="{D42A27DB-BD31-4B8C-83A1-F6EECF244321}">
                <p14:modId xmlns:p14="http://schemas.microsoft.com/office/powerpoint/2010/main" val="349483950"/>
              </p:ext>
            </p:extLst>
          </p:nvPr>
        </p:nvGraphicFramePr>
        <p:xfrm>
          <a:off x="11575283" y="3932023"/>
          <a:ext cx="9667876" cy="594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a:extLst>
              <a:ext uri="{FF2B5EF4-FFF2-40B4-BE49-F238E27FC236}">
                <a16:creationId xmlns:a16="http://schemas.microsoft.com/office/drawing/2014/main" id="{A3DCF3A7-D146-4216-AEAC-2E9618DCEB4C}"/>
              </a:ext>
            </a:extLst>
          </p:cNvPr>
          <p:cNvGraphicFramePr>
            <a:graphicFrameLocks/>
          </p:cNvGraphicFramePr>
          <p:nvPr>
            <p:extLst>
              <p:ext uri="{D42A27DB-BD31-4B8C-83A1-F6EECF244321}">
                <p14:modId xmlns:p14="http://schemas.microsoft.com/office/powerpoint/2010/main" val="3004344822"/>
              </p:ext>
            </p:extLst>
          </p:nvPr>
        </p:nvGraphicFramePr>
        <p:xfrm>
          <a:off x="22112504" y="3932023"/>
          <a:ext cx="10221988" cy="5943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48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1423</TotalTime>
  <Words>428</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Wingdings</vt:lpstr>
      <vt:lpstr>48x96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dc:subject>
  <dc:creator>PosterPresentations.com</dc:creator>
  <cp:keywords>48x96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Jan Marson</cp:lastModifiedBy>
  <cp:revision>59</cp:revision>
  <dcterms:created xsi:type="dcterms:W3CDTF">2012-02-09T21:25:37Z</dcterms:created>
  <dcterms:modified xsi:type="dcterms:W3CDTF">2019-11-07T14:13:00Z</dcterms:modified>
  <cp:category>Research poster templates</cp:category>
</cp:coreProperties>
</file>